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3"/>
  </p:notesMasterIdLst>
  <p:sldIdLst>
    <p:sldId id="261" r:id="rId2"/>
    <p:sldId id="332" r:id="rId3"/>
    <p:sldId id="292" r:id="rId4"/>
    <p:sldId id="337" r:id="rId5"/>
    <p:sldId id="339" r:id="rId6"/>
    <p:sldId id="340" r:id="rId7"/>
    <p:sldId id="341" r:id="rId8"/>
    <p:sldId id="342" r:id="rId9"/>
    <p:sldId id="291" r:id="rId10"/>
    <p:sldId id="263" r:id="rId11"/>
    <p:sldId id="259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ser" initials="C" lastIdx="1" clrIdx="0">
    <p:extLst>
      <p:ext uri="{19B8F6BF-5375-455C-9EA6-DF929625EA0E}">
        <p15:presenceInfo xmlns:p15="http://schemas.microsoft.com/office/powerpoint/2012/main" userId="Cha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4796" autoAdjust="0"/>
  </p:normalViewPr>
  <p:slideViewPr>
    <p:cSldViewPr snapToGrid="0">
      <p:cViewPr varScale="1">
        <p:scale>
          <a:sx n="104" d="100"/>
          <a:sy n="104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4070055"/>
            <a:ext cx="7886700" cy="1128827"/>
          </a:xfrm>
        </p:spPr>
        <p:txBody>
          <a:bodyPr/>
          <a:lstStyle/>
          <a:p>
            <a:r>
              <a:rPr lang="zh-CN" altLang="en-US" b="0" dirty="0">
                <a:latin typeface="+mn-ea"/>
                <a:ea typeface="+mn-ea"/>
              </a:rPr>
              <a:t>编译原理</a:t>
            </a:r>
            <a:br>
              <a:rPr lang="en-US" altLang="zh-CN" b="0" dirty="0">
                <a:latin typeface="+mn-ea"/>
                <a:ea typeface="+mn-ea"/>
              </a:rPr>
            </a:br>
            <a:r>
              <a:rPr lang="zh-CN" altLang="en-US" b="0" dirty="0">
                <a:latin typeface="+mn-ea"/>
                <a:ea typeface="+mn-ea"/>
              </a:rPr>
              <a:t>期末复习与考试安排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28650" y="5577574"/>
            <a:ext cx="7886700" cy="604299"/>
          </a:xfrm>
        </p:spPr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72288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43">
        <p:fade/>
      </p:transition>
    </mc:Choice>
    <mc:Fallback xmlns="">
      <p:transition spd="med" advTm="684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楷体_GB2312" pitchFamily="49" charset="-122"/>
              </a:rPr>
              <a:t>考试平台：</a:t>
            </a:r>
            <a:r>
              <a:rPr lang="en-US" altLang="zh-CN" dirty="0">
                <a:ea typeface="楷体_GB2312" pitchFamily="49" charset="-122"/>
              </a:rPr>
              <a:t>Canvas, </a:t>
            </a:r>
            <a:r>
              <a:rPr lang="zh-CN" altLang="en-US" dirty="0">
                <a:ea typeface="楷体_GB2312" pitchFamily="49" charset="-122"/>
              </a:rPr>
              <a:t>答题纸需提前下载并打印</a:t>
            </a:r>
            <a:endParaRPr lang="en-US" altLang="zh-CN" dirty="0"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楷体_GB2312" pitchFamily="49" charset="-122"/>
              </a:rPr>
              <a:t>考试日期：按学校安排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ea typeface="楷体_GB2312" pitchFamily="49" charset="-122"/>
              </a:rPr>
              <a:t>考试时间：</a:t>
            </a:r>
            <a:r>
              <a:rPr lang="en-US" altLang="zh-CN" dirty="0">
                <a:ea typeface="楷体_GB2312" pitchFamily="49" charset="-122"/>
              </a:rPr>
              <a:t>2</a:t>
            </a:r>
            <a:r>
              <a:rPr lang="zh-CN" altLang="en-US" dirty="0">
                <a:ea typeface="楷体_GB2312" pitchFamily="49" charset="-122"/>
              </a:rPr>
              <a:t>小时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个别答疑时间：初步定于</a:t>
            </a:r>
            <a:r>
              <a:rPr lang="zh-CN" altLang="en-US" dirty="0">
                <a:ea typeface="楷体_GB2312" pitchFamily="49" charset="-122"/>
              </a:rPr>
              <a:t>第十八周周三下午</a:t>
            </a:r>
            <a:r>
              <a:rPr lang="en-US" altLang="zh-CN" dirty="0">
                <a:ea typeface="楷体_GB2312" pitchFamily="49" charset="-122"/>
              </a:rPr>
              <a:t>4</a:t>
            </a:r>
            <a:r>
              <a:rPr lang="zh-CN" altLang="en-US" dirty="0">
                <a:ea typeface="楷体_GB2312" pitchFamily="49" charset="-122"/>
              </a:rPr>
              <a:t>：</a:t>
            </a:r>
            <a:r>
              <a:rPr lang="en-US" altLang="zh-CN" dirty="0">
                <a:ea typeface="楷体_GB2312" pitchFamily="49" charset="-122"/>
              </a:rPr>
              <a:t>00-6</a:t>
            </a:r>
            <a:r>
              <a:rPr lang="zh-CN" altLang="en-US" dirty="0">
                <a:ea typeface="楷体_GB2312" pitchFamily="49" charset="-122"/>
              </a:rPr>
              <a:t>：</a:t>
            </a:r>
            <a:r>
              <a:rPr lang="en-US" altLang="zh-CN" dirty="0">
                <a:ea typeface="楷体_GB2312" pitchFamily="49" charset="-122"/>
              </a:rPr>
              <a:t>00</a:t>
            </a:r>
            <a:r>
              <a:rPr lang="zh-CN" altLang="en-US" dirty="0">
                <a:ea typeface="楷体_GB2312" pitchFamily="49" charset="-122"/>
              </a:rPr>
              <a:t>，</a:t>
            </a:r>
            <a:endParaRPr lang="en-US" altLang="zh-CN" dirty="0">
              <a:ea typeface="楷体_GB2312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楷体_GB2312" pitchFamily="49" charset="-122"/>
              </a:rPr>
              <a:t>                      zoom</a:t>
            </a:r>
            <a:r>
              <a:rPr lang="zh-CN" altLang="en-US" dirty="0">
                <a:ea typeface="楷体_GB2312" pitchFamily="49" charset="-122"/>
              </a:rPr>
              <a:t>会议号：</a:t>
            </a:r>
            <a:r>
              <a:rPr lang="en-US" altLang="zh-CN" dirty="0"/>
              <a:t>67323561597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                                 </a:t>
            </a:r>
            <a:r>
              <a:rPr lang="zh-CN" altLang="en-US" b="1" dirty="0"/>
              <a:t>密码： </a:t>
            </a:r>
            <a:r>
              <a:rPr lang="en-US" altLang="zh-CN" b="1" dirty="0"/>
              <a:t>401136</a:t>
            </a:r>
            <a:endParaRPr lang="en-US" altLang="zh-CN" dirty="0">
              <a:ea typeface="楷体_GB2312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ea typeface="楷体_GB2312" pitchFamily="49" charset="-122"/>
              </a:rPr>
              <a:t>考试相关安排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206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588">
        <p:fade/>
      </p:transition>
    </mc:Choice>
    <mc:Fallback xmlns="">
      <p:transition spd="med" advTm="128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308D4D6-4B0C-4805-B9D5-B7F1435B4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7">
        <p:fade/>
      </p:transition>
    </mc:Choice>
    <mc:Fallback xmlns="">
      <p:transition spd="med" advTm="13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5">
            <a:extLst>
              <a:ext uri="{FF2B5EF4-FFF2-40B4-BE49-F238E27FC236}">
                <a16:creationId xmlns:a16="http://schemas.microsoft.com/office/drawing/2014/main" id="{364C0A55-E365-4578-876A-0C1FF535A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436" y="984684"/>
            <a:ext cx="6465455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zh-CN" altLang="en-US" sz="5400" dirty="0">
                <a:solidFill>
                  <a:srgbClr val="C00000"/>
                </a:solidFill>
                <a:latin typeface="+mn-ea"/>
              </a:rPr>
              <a:t>编译原理</a:t>
            </a:r>
            <a:endParaRPr lang="en-US" altLang="zh-CN" sz="5400" dirty="0">
              <a:solidFill>
                <a:srgbClr val="C00000"/>
              </a:solidFill>
              <a:latin typeface="+mn-ea"/>
            </a:endParaRPr>
          </a:p>
          <a:p>
            <a:pPr algn="ctr">
              <a:spcBef>
                <a:spcPct val="50000"/>
              </a:spcBef>
              <a:buClrTx/>
              <a:buSzTx/>
              <a:buNone/>
            </a:pPr>
            <a:r>
              <a:rPr lang="zh-CN" altLang="en-US" sz="5400" dirty="0">
                <a:solidFill>
                  <a:srgbClr val="C00000"/>
                </a:solidFill>
                <a:latin typeface="+mn-ea"/>
              </a:rPr>
              <a:t>期末复习与考试安排</a:t>
            </a:r>
            <a:endParaRPr kumimoji="1" lang="zh-CN" altLang="en-US" sz="8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3" name="Text Box 6">
            <a:extLst>
              <a:ext uri="{FF2B5EF4-FFF2-40B4-BE49-F238E27FC236}">
                <a16:creationId xmlns:a16="http://schemas.microsoft.com/office/drawing/2014/main" id="{A7419982-1FE9-420A-94D1-B363E134B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644" y="3653993"/>
            <a:ext cx="41767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上海交通大学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张冬茉</a:t>
            </a:r>
          </a:p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Email:zhang-dm@cs.sjtu.edu.cn</a:t>
            </a:r>
            <a:endParaRPr kumimoji="1"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4" name="Text Box 7">
            <a:extLst>
              <a:ext uri="{FF2B5EF4-FFF2-40B4-BE49-F238E27FC236}">
                <a16:creationId xmlns:a16="http://schemas.microsoft.com/office/drawing/2014/main" id="{26446C58-467F-4A36-8F99-33A6C17B0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93616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  <a:ea typeface="华文楷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A7D3882-7C09-46A8-AC9A-7B1577D53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76">
        <p:fade/>
      </p:transition>
    </mc:Choice>
    <mc:Fallback xmlns="">
      <p:transition spd="med" advTm="30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课程内容考试范围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874B833-50D7-4C2B-AFE8-B1DA01A8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69664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b="1" dirty="0"/>
              <a:t>第一章 引论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1.</a:t>
            </a:r>
            <a:r>
              <a:rPr lang="en-US" altLang="zh-CN" sz="2400" b="1" dirty="0"/>
              <a:t> </a:t>
            </a:r>
            <a:r>
              <a:rPr lang="zh-CN" altLang="en-US" b="1" dirty="0"/>
              <a:t>翻译程序的种类与特定，主要包括：</a:t>
            </a:r>
            <a:r>
              <a:rPr lang="en-US" altLang="zh-CN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  </a:t>
            </a:r>
            <a:r>
              <a:rPr lang="zh-CN" altLang="en-US" b="1" dirty="0"/>
              <a:t>编译程序，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  汇编程序， 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  解释程序。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2. </a:t>
            </a:r>
            <a:r>
              <a:rPr lang="zh-CN" altLang="en-US" b="1" dirty="0"/>
              <a:t>编译程序的组成部分及其功能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3.</a:t>
            </a:r>
            <a:r>
              <a:rPr lang="en-US" altLang="zh-CN" b="1" dirty="0"/>
              <a:t> </a:t>
            </a:r>
            <a:r>
              <a:rPr lang="zh-CN" altLang="en-US" b="1" dirty="0"/>
              <a:t>编译程序构造的自展和移植技术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9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10">
        <p:fade/>
      </p:transition>
    </mc:Choice>
    <mc:Fallback xmlns="">
      <p:transition spd="med" advTm="8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课程内容考试范围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CE2BA8-90F0-4C78-A0A9-53B3F6123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874B833-50D7-4C2B-AFE8-B1DA01A8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69664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b="1" dirty="0"/>
              <a:t>第二章 一个简单的语法制导翻译器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上下文无关文法的定义及其组成部分的含义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语法分析树的性质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二义文法的定义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72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10">
        <p:fade/>
      </p:transition>
    </mc:Choice>
    <mc:Fallback xmlns="">
      <p:transition spd="med" advTm="8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课程内容考试范围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CE2BA8-90F0-4C78-A0A9-53B3F6123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874B833-50D7-4C2B-AFE8-B1DA01A8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69664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b="1" dirty="0"/>
              <a:t>第三章 词法分析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给定一个词法规则，写出正规式。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写出一个正规式对应的</a:t>
            </a:r>
            <a:r>
              <a:rPr lang="en-US" altLang="zh-CN" b="1" dirty="0"/>
              <a:t>NFA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将一个</a:t>
            </a:r>
            <a:r>
              <a:rPr lang="en-US" altLang="zh-CN" b="1" dirty="0"/>
              <a:t>NFA</a:t>
            </a:r>
            <a:r>
              <a:rPr lang="zh-CN" altLang="en-US" b="1" dirty="0"/>
              <a:t>等价转换为</a:t>
            </a:r>
            <a:r>
              <a:rPr lang="en-US" altLang="zh-CN" b="1" dirty="0"/>
              <a:t>DAF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b="1" dirty="0"/>
              <a:t>将一个</a:t>
            </a:r>
            <a:r>
              <a:rPr lang="en-US" altLang="zh-CN" b="1" dirty="0"/>
              <a:t>DAF</a:t>
            </a:r>
            <a:r>
              <a:rPr lang="zh-CN" altLang="en-US" b="1" dirty="0"/>
              <a:t>最小化。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41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10">
        <p:fade/>
      </p:transition>
    </mc:Choice>
    <mc:Fallback xmlns="">
      <p:transition spd="med" advTm="8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课程内容考试范围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CE2BA8-90F0-4C78-A0A9-53B3F6123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874B833-50D7-4C2B-AFE8-B1DA01A8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69664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b="1" dirty="0"/>
              <a:t>第四章 语法分析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b="1" dirty="0"/>
              <a:t>给定一个上下文无关文法，消除左递归，提取左因子，构造预测分析表，判断该文法是否为</a:t>
            </a:r>
            <a:r>
              <a:rPr lang="en-US" altLang="zh-CN" b="1" dirty="0"/>
              <a:t>LL(1)</a:t>
            </a:r>
            <a:r>
              <a:rPr lang="zh-CN" altLang="en-US" b="1" dirty="0"/>
              <a:t>文法。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b="1" dirty="0"/>
              <a:t>给定一个上下文无关文法，构造算符优先分析表，判断该文法是否为算符优先文法。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b="1" dirty="0"/>
              <a:t>给定一个上下文无关文法，构造</a:t>
            </a:r>
            <a:r>
              <a:rPr lang="en-US" altLang="zh-CN" b="1" dirty="0"/>
              <a:t>LR(0) ,SLR(1)</a:t>
            </a:r>
            <a:r>
              <a:rPr lang="zh-CN" altLang="en-US" b="1" dirty="0"/>
              <a:t>和</a:t>
            </a:r>
            <a:r>
              <a:rPr lang="en-US" altLang="zh-CN" b="1" dirty="0"/>
              <a:t>LR(1)</a:t>
            </a:r>
            <a:r>
              <a:rPr lang="zh-CN" altLang="en-US" b="1" dirty="0"/>
              <a:t>分析表，判断该文法是否为</a:t>
            </a:r>
            <a:r>
              <a:rPr lang="en-US" altLang="zh-CN" b="1" dirty="0"/>
              <a:t>LR(0) </a:t>
            </a:r>
            <a:r>
              <a:rPr lang="zh-CN" altLang="en-US" b="1" dirty="0"/>
              <a:t>文法，</a:t>
            </a:r>
            <a:r>
              <a:rPr lang="en-US" altLang="zh-CN" b="1" dirty="0"/>
              <a:t>SLR(1)</a:t>
            </a:r>
            <a:r>
              <a:rPr lang="zh-CN" altLang="en-US" b="1" dirty="0"/>
              <a:t>文法和</a:t>
            </a:r>
            <a:r>
              <a:rPr lang="en-US" altLang="zh-CN" b="1" dirty="0"/>
              <a:t>LR(1)</a:t>
            </a:r>
            <a:r>
              <a:rPr lang="zh-CN" altLang="en-US" b="1" dirty="0"/>
              <a:t>文法。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8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10">
        <p:fade/>
      </p:transition>
    </mc:Choice>
    <mc:Fallback xmlns="">
      <p:transition spd="med" advTm="8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课程内容考试范围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CE2BA8-90F0-4C78-A0A9-53B3F6123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874B833-50D7-4C2B-AFE8-B1DA01A8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69664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b="1" dirty="0"/>
              <a:t>第六章 中间代码生成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含有简单变量和数组元素的赋值语句到三地址代码的翻译。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条件语句到三地址代码的翻译。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循环语句到三地址代码的翻译。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8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10">
        <p:fade/>
      </p:transition>
    </mc:Choice>
    <mc:Fallback xmlns="">
      <p:transition spd="med" advTm="8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</a:rPr>
              <a:t>课程内容考试范围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CE2BA8-90F0-4C78-A0A9-53B3F6123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9874B833-50D7-4C2B-AFE8-B1DA01A814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2" cy="469664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b="1" dirty="0"/>
              <a:t>第八章 代码生成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基本块划分和流图构造。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基本块内的变量下次引用信息的确定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基本块</a:t>
            </a:r>
            <a:r>
              <a:rPr lang="en-US" altLang="zh-CN" b="1" dirty="0"/>
              <a:t>DAG</a:t>
            </a:r>
            <a:r>
              <a:rPr lang="zh-CN" altLang="en-US" b="1" dirty="0"/>
              <a:t>优化。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b="1" dirty="0"/>
              <a:t>循环体查找：必经结点集，回边，循环体。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lang="zh-CN" altLang="en-US" b="1" dirty="0"/>
              <a:t>基本块目标代码生成。</a:t>
            </a: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55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10">
        <p:fade/>
      </p:transition>
    </mc:Choice>
    <mc:Fallback xmlns="">
      <p:transition spd="med" advTm="83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9"/>
            <a:ext cx="8372162" cy="174332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b="1" dirty="0"/>
              <a:t>简答题：要点明确，论述清楚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计算题：步骤完整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  <a:ea typeface="楷体_GB2312" pitchFamily="49" charset="-122"/>
              </a:rPr>
              <a:t>考试题型：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5745672-63CF-4C60-904F-B301DC6CCB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86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456">
        <p:fade/>
      </p:transition>
    </mc:Choice>
    <mc:Fallback xmlns="">
      <p:transition spd="med" advTm="71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9.9|71.4"/>
</p:tagLst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7579</TotalTime>
  <Words>420</Words>
  <Application>Microsoft Office PowerPoint</Application>
  <PresentationFormat>全屏显示(4:3)</PresentationFormat>
  <Paragraphs>60</Paragraphs>
  <Slides>11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Calibri</vt:lpstr>
      <vt:lpstr>Times New Roman</vt:lpstr>
      <vt:lpstr>Wingdings 2</vt:lpstr>
      <vt:lpstr>2016-VI主题</vt:lpstr>
      <vt:lpstr>编译原理 期末复习与考试安排</vt:lpstr>
      <vt:lpstr>PowerPoint 演示文稿</vt:lpstr>
      <vt:lpstr>课程内容考试范围</vt:lpstr>
      <vt:lpstr>课程内容考试范围</vt:lpstr>
      <vt:lpstr>课程内容考试范围</vt:lpstr>
      <vt:lpstr>课程内容考试范围</vt:lpstr>
      <vt:lpstr>课程内容考试范围</vt:lpstr>
      <vt:lpstr>课程内容考试范围</vt:lpstr>
      <vt:lpstr>考试题型：</vt:lpstr>
      <vt:lpstr>考试相关安排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Yuan Tian</cp:lastModifiedBy>
  <cp:revision>435</cp:revision>
  <dcterms:created xsi:type="dcterms:W3CDTF">2016-01-21T16:32:22Z</dcterms:created>
  <dcterms:modified xsi:type="dcterms:W3CDTF">2020-06-25T05:17:29Z</dcterms:modified>
</cp:coreProperties>
</file>